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17"/>
  </p:notesMasterIdLst>
  <p:handoutMasterIdLst>
    <p:handoutMasterId r:id="rId18"/>
  </p:handoutMasterIdLst>
  <p:sldIdLst>
    <p:sldId id="256" r:id="rId3"/>
    <p:sldId id="436" r:id="rId4"/>
    <p:sldId id="434" r:id="rId5"/>
    <p:sldId id="295" r:id="rId6"/>
    <p:sldId id="296" r:id="rId7"/>
    <p:sldId id="341" r:id="rId8"/>
    <p:sldId id="342" r:id="rId9"/>
    <p:sldId id="343" r:id="rId10"/>
    <p:sldId id="344" r:id="rId11"/>
    <p:sldId id="435" r:id="rId12"/>
    <p:sldId id="346" r:id="rId13"/>
    <p:sldId id="345" r:id="rId14"/>
    <p:sldId id="328" r:id="rId15"/>
    <p:sldId id="265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tion 1" id="{42D8459F-7683-F84D-8DE6-C3C38246EA5E}">
          <p14:sldIdLst>
            <p14:sldId id="256"/>
            <p14:sldId id="436"/>
            <p14:sldId id="434"/>
            <p14:sldId id="295"/>
            <p14:sldId id="296"/>
            <p14:sldId id="341"/>
            <p14:sldId id="342"/>
            <p14:sldId id="343"/>
            <p14:sldId id="344"/>
            <p14:sldId id="435"/>
            <p14:sldId id="346"/>
            <p14:sldId id="345"/>
            <p14:sldId id="32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E21"/>
    <a:srgbClr val="27BEC7"/>
    <a:srgbClr val="1DB14B"/>
    <a:srgbClr val="FFC20E"/>
    <a:srgbClr val="0090D2"/>
    <a:srgbClr val="5FBB46"/>
    <a:srgbClr val="939598"/>
    <a:srgbClr val="FFD800"/>
    <a:srgbClr val="003677"/>
    <a:srgbClr val="9E0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5" autoAdjust="0"/>
    <p:restoredTop sz="97586" autoAdjust="0"/>
  </p:normalViewPr>
  <p:slideViewPr>
    <p:cSldViewPr snapToGrid="0">
      <p:cViewPr varScale="1">
        <p:scale>
          <a:sx n="146" d="100"/>
          <a:sy n="146" d="100"/>
        </p:scale>
        <p:origin x="52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4F17F-797E-F743-99C7-34FA65335D3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45401"/>
          <a:stretch/>
        </p:blipFill>
        <p:spPr>
          <a:xfrm>
            <a:off x="5781" y="1"/>
            <a:ext cx="3340734" cy="5143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2" y="444468"/>
            <a:ext cx="4559981" cy="1301315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380308" y="2455629"/>
            <a:ext cx="4520276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40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0731" y="3159156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dirty="0">
                <a:solidFill>
                  <a:srgbClr val="0090D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8" name="Picture 7" descr="PASS_Logo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2" y="4660566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4D2D-41F8-ED67-5A95-E5BA9BAE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33C59-CB11-9A02-1FC8-5588A7212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C358-284D-DCF2-D2EA-9AB9B795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A2BD-48B6-286F-6ECF-3F070CB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69D85-9E12-2C3F-4B82-F4C7597C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7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E83F-D4F9-E2CA-F4AC-31C9EE2A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F34-48A6-D1B5-0B5D-99262D194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A9344-6EA1-771B-A6CF-B64C8273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62EE-7DD7-ECDD-7C18-19B8751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D990-6660-1FA5-FE03-C4D1AAD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0D3A-D15E-781B-BBCB-E4277475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6638-C50A-02AA-5209-DF80DEE6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D5D3F-B54B-A400-C304-9B47D42C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EEC5-BA61-45D0-8CFC-78B72127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FE48-484F-AE34-30E3-860AAC3C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04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48B-E286-CD80-42FD-611825B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75F3-E175-C4E2-6392-C0D5FE187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F35DB-DBAF-53B5-7365-37608FF2A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B20D7-5FCB-EB38-95B7-94167643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AAD3-7A86-7AF6-2694-2FEB806A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E3E79-D433-99CC-491D-B4C17EA0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3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6FA8-C302-C9F1-47FF-CDE6D2C3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1E468-EDC7-0FC6-98B1-7B7E3857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5641-DC68-0FC6-BBC2-88CFAF3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79FB7-1DC7-11C8-A679-E557F7FC1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87ACD-02BA-733D-63A2-0BBE03EE9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2244D-0478-BFD6-78E8-991522BA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C10BE-0C1F-B0B1-0D0D-346A3A43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F46B3-BF58-392F-366B-0A724440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1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A29-906A-FC19-1578-97C28628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B9184-248E-BC44-8991-A678A80C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6F98A-0A6E-D189-9B11-BD5AED7A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C010F-AD02-DCEC-2355-A721EBA4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14304-D131-AD05-8307-3F91ED45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A8129-F65F-58DE-C802-2A79141E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8900-E4E1-9299-4FAC-C4D860B1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68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62E-99C0-65FA-7EED-D60D9BAE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BFC3-C68C-C9B2-A57B-448405A1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75EAA-5857-D261-D1F7-5B7F0408C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0EF3-F0F9-2C4B-16F2-1B5F0B83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8F37-8854-744D-7ADB-5F59173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AF0FF-7AFD-591F-9CCD-FA3026C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D613-793D-D2C8-7578-F0864786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AD657-EA50-3BA0-8D15-B53215B01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106BB-1E26-158F-EAE0-03963F8E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0AEAC-132F-FCD7-CF2A-F7FCED97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E3788-9C86-ED6D-189F-CC911722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7632-5CA9-C19F-6F30-A636DA40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8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9A8-E109-3714-A09E-6D0F8E9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AFE5F-5CD2-B75D-0DFF-475BA179B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BEF7-1EFD-8A03-5385-C95B654F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6AC8-25B7-D303-4765-0E40DBC7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D62D-4E40-ABDF-4260-5C907856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45401"/>
          <a:stretch/>
        </p:blipFill>
        <p:spPr>
          <a:xfrm>
            <a:off x="0" y="-594087"/>
            <a:ext cx="3725240" cy="57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B1E37-7849-10ED-8C32-81BA288EE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524C1-8908-5491-BBCC-C2BF874A5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DE49-B263-EF85-8D96-BD953DE8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0979D-E1CF-C16A-4997-95B7940F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74D8-E316-E52E-11ED-461045EC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1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1385455"/>
            <a:ext cx="8242300" cy="3232727"/>
          </a:xfr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1119188"/>
            <a:ext cx="8261350" cy="3529012"/>
          </a:xfrm>
        </p:spPr>
        <p:txBody>
          <a:bodyPr/>
          <a:lstStyle>
            <a:lvl1pPr marL="0" indent="0">
              <a:buNone/>
              <a:defRPr sz="1800"/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 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Heading Two Style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HEADING THREE STYLE</a:t>
            </a:r>
          </a:p>
          <a:p>
            <a:pPr lvl="0"/>
            <a:r>
              <a:rPr lang="en-US" dirty="0"/>
              <a:t>Body content, 18pt Segoe UI (gray)</a:t>
            </a:r>
          </a:p>
          <a:p>
            <a:pPr lvl="0"/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6" y="1376479"/>
            <a:ext cx="4040859" cy="307181"/>
          </a:xfrm>
          <a:prstGeom prst="rect">
            <a:avLst/>
          </a:prstGeom>
          <a:solidFill>
            <a:srgbClr val="0090D2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5" y="1376479"/>
            <a:ext cx="4040859" cy="307181"/>
          </a:xfrm>
          <a:prstGeom prst="rect">
            <a:avLst/>
          </a:prstGeom>
          <a:solidFill>
            <a:srgbClr val="0090D2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38431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rgbClr val="0090D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592834" y="2190211"/>
            <a:ext cx="495344" cy="328154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427382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ASS_Logo_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" y="4856738"/>
            <a:ext cx="278306" cy="222671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29054" y="4825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rgbClr val="0090D2"/>
                </a:solidFill>
              </a:defRPr>
            </a:lvl1pPr>
          </a:lstStyle>
          <a:p>
            <a:fld id="{2501BE23-1565-7B4A-A660-ADF397564F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1387"/>
          <a:stretch/>
        </p:blipFill>
        <p:spPr>
          <a:xfrm>
            <a:off x="0" y="-1"/>
            <a:ext cx="9144000" cy="1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35911"/>
          <a:stretch/>
        </p:blipFill>
        <p:spPr>
          <a:xfrm>
            <a:off x="5781" y="1"/>
            <a:ext cx="4208000" cy="514349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14459" y="2393423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3781" y="3096950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0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C771-EA88-47A6-A613-66BA5878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9A32-1242-4692-8CA0-E25E5CEAF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E28B-8D91-4B97-96D1-00D00160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FEB2-3DFA-4B40-9C39-44CA81B4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EB7AD-0EBD-4237-B1D9-20E53338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PASS_Logo_gray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" y="4856738"/>
            <a:ext cx="278306" cy="222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1387"/>
          <a:stretch/>
        </p:blipFill>
        <p:spPr>
          <a:xfrm>
            <a:off x="0" y="-1"/>
            <a:ext cx="9144000" cy="1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9" r:id="rId4"/>
    <p:sldLayoutId id="2147483652" r:id="rId5"/>
    <p:sldLayoutId id="2147483654" r:id="rId6"/>
    <p:sldLayoutId id="2147483657" r:id="rId7"/>
    <p:sldLayoutId id="2147483656" r:id="rId8"/>
    <p:sldLayoutId id="2147483661" r:id="rId9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accent2"/>
          </a:solidFill>
          <a:effectLst/>
          <a:uLnTx/>
          <a:uFillTx/>
          <a:latin typeface="+mj-lt"/>
          <a:ea typeface="+mj-ea"/>
          <a:cs typeface="Segoe UI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58585A"/>
          </a:solidFill>
          <a:latin typeface="+mn-lt"/>
          <a:ea typeface="+mn-ea"/>
          <a:cs typeface="Segoe UI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rgbClr val="58585A"/>
          </a:solidFill>
          <a:latin typeface="+mn-lt"/>
          <a:ea typeface="+mn-ea"/>
          <a:cs typeface="Segoe UI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58585A"/>
          </a:solidFill>
          <a:latin typeface="+mn-lt"/>
          <a:ea typeface="+mn-ea"/>
          <a:cs typeface="Segoe UI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58585A"/>
          </a:solidFill>
          <a:latin typeface="+mn-lt"/>
          <a:ea typeface="+mn-ea"/>
          <a:cs typeface="Segoe UI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>
          <a:solidFill>
            <a:srgbClr val="58585A"/>
          </a:solidFill>
          <a:latin typeface="+mn-lt"/>
          <a:ea typeface="+mn-ea"/>
          <a:cs typeface="Segoe U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B868E-35B1-A1DE-A847-70B8D6B8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A5984-F6B9-B936-F3EE-ED54CB7B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B61C-E2A3-108A-9DFE-A3F4B3ED2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199D-F4D8-4FB7-A8CF-B4911B34E997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01C3-1E41-E0F2-9E9F-D1A4FCD8D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3451-CCC0-6CEA-E227-C3511439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F839-8639-482D-9B63-79F555E9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7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ed-pollack-65a3aa23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author/ed7alum-rpi-edu/" TargetMode="External"/><Relationship Id="rId13" Type="http://schemas.openxmlformats.org/officeDocument/2006/relationships/image" Target="../media/image10.jpeg"/><Relationship Id="rId18" Type="http://schemas.openxmlformats.org/officeDocument/2006/relationships/image" Target="../media/image13.jpeg"/><Relationship Id="rId3" Type="http://schemas.openxmlformats.org/officeDocument/2006/relationships/hyperlink" Target="https://link.springer.com/book/10.1007/978-1-4842-8048-5" TargetMode="External"/><Relationship Id="rId21" Type="http://schemas.openxmlformats.org/officeDocument/2006/relationships/hyperlink" Target="https://sqlsaturday.com/" TargetMode="External"/><Relationship Id="rId7" Type="http://schemas.openxmlformats.org/officeDocument/2006/relationships/hyperlink" Target="https://www.sqlshack.com/author/edward-pollack/" TargetMode="External"/><Relationship Id="rId12" Type="http://schemas.openxmlformats.org/officeDocument/2006/relationships/hyperlink" Target="https://www.linkedin.com/in/ed-pollack-65a3aa23/" TargetMode="External"/><Relationship Id="rId17" Type="http://schemas.openxmlformats.org/officeDocument/2006/relationships/hyperlink" Target="https://mvp.microsoft.com/en-US/MVP/profile/c7dc42d5-ff3e-ed11-bba3-000d3a197333" TargetMode="External"/><Relationship Id="rId2" Type="http://schemas.openxmlformats.org/officeDocument/2006/relationships/hyperlink" Target="https://link.springer.com/book/10.1007/978-1-4842-4318-3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sqlservercentral.com/author/ed-pollack" TargetMode="External"/><Relationship Id="rId11" Type="http://schemas.openxmlformats.org/officeDocument/2006/relationships/hyperlink" Target="https://www.meetup.com/capital-area-sql-server-user-group/" TargetMode="External"/><Relationship Id="rId5" Type="http://schemas.openxmlformats.org/officeDocument/2006/relationships/hyperlink" Target="https://link.springer.com/book/10.1007/978-1-4842-9215-0" TargetMode="External"/><Relationship Id="rId15" Type="http://schemas.openxmlformats.org/officeDocument/2006/relationships/image" Target="../media/image11.jpeg"/><Relationship Id="rId10" Type="http://schemas.openxmlformats.org/officeDocument/2006/relationships/hyperlink" Target="https://datadrivencommunity.com/" TargetMode="External"/><Relationship Id="rId19" Type="http://schemas.openxmlformats.org/officeDocument/2006/relationships/hyperlink" Target="https://www.transfinder.com/" TargetMode="External"/><Relationship Id="rId4" Type="http://schemas.openxmlformats.org/officeDocument/2006/relationships/hyperlink" Target="https://link.springer.com/book/10.1007/978-1-4842-5197-3" TargetMode="External"/><Relationship Id="rId9" Type="http://schemas.openxmlformats.org/officeDocument/2006/relationships/hyperlink" Target="https://sqlsaturday.com/2023-05-06-sqlsaturday1048/" TargetMode="External"/><Relationship Id="rId14" Type="http://schemas.openxmlformats.org/officeDocument/2006/relationships/hyperlink" Target="https://link.springer.com/search?dc.creator=Edward+Pollack" TargetMode="External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0153E-13F0-2A86-7928-E130AFF3A083}"/>
              </a:ext>
            </a:extLst>
          </p:cNvPr>
          <p:cNvSpPr txBox="1">
            <a:spLocks/>
          </p:cNvSpPr>
          <p:nvPr/>
        </p:nvSpPr>
        <p:spPr>
          <a:xfrm>
            <a:off x="285534" y="249492"/>
            <a:ext cx="5569355" cy="169531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sz="315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Greatest and Least:</a:t>
            </a:r>
          </a:p>
          <a:p>
            <a:pPr algn="l" defTabSz="685800"/>
            <a:r>
              <a:rPr lang="en-US" sz="315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New Functions to Improve Our Messy T-SQL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8C6CF1-01E0-E808-5932-A514A53E8DF8}"/>
              </a:ext>
            </a:extLst>
          </p:cNvPr>
          <p:cNvSpPr txBox="1">
            <a:spLocks/>
          </p:cNvSpPr>
          <p:nvPr/>
        </p:nvSpPr>
        <p:spPr>
          <a:xfrm>
            <a:off x="285535" y="2284191"/>
            <a:ext cx="2555297" cy="1205661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Edward Pollack</a:t>
            </a:r>
          </a:p>
          <a:p>
            <a:pPr defTabSz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Data Platform MVP</a:t>
            </a:r>
          </a:p>
          <a:p>
            <a:pPr defTabSz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Data Architect</a:t>
            </a:r>
          </a:p>
          <a:p>
            <a:pPr defTabSz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Transfinder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58531-503D-27CF-9E62-95ACD339588F}"/>
              </a:ext>
            </a:extLst>
          </p:cNvPr>
          <p:cNvCxnSpPr>
            <a:cxnSpLocks/>
          </p:cNvCxnSpPr>
          <p:nvPr/>
        </p:nvCxnSpPr>
        <p:spPr>
          <a:xfrm>
            <a:off x="356926" y="2303858"/>
            <a:ext cx="50221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6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it Simple!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Old Version #1: </a:t>
            </a:r>
            <a:r>
              <a:rPr lang="en-US" sz="1500" b="1" dirty="0"/>
              <a:t>12</a:t>
            </a:r>
            <a:r>
              <a:rPr lang="en-US" sz="1500" dirty="0"/>
              <a:t> lines of code (via a long CASE statement)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Old Version #2: </a:t>
            </a:r>
            <a:r>
              <a:rPr lang="en-US" sz="1500" b="1" dirty="0"/>
              <a:t>9</a:t>
            </a:r>
            <a:r>
              <a:rPr lang="en-US" sz="1500" dirty="0"/>
              <a:t> lines of code (via a subquery and aggregation)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Old Version #3: </a:t>
            </a:r>
            <a:r>
              <a:rPr lang="en-US" sz="1500" b="1" dirty="0"/>
              <a:t>26</a:t>
            </a:r>
            <a:r>
              <a:rPr lang="en-US" sz="1500" dirty="0"/>
              <a:t> lines of code (via aggregation using UNPIVOT)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3000" b="1" dirty="0"/>
              <a:t>New Version: 1 LINE OF CODE!</a:t>
            </a:r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45D8E1C-2AE9-9CA2-6E66-EED467D6DB76}"/>
              </a:ext>
            </a:extLst>
          </p:cNvPr>
          <p:cNvSpPr txBox="1">
            <a:spLocks/>
          </p:cNvSpPr>
          <p:nvPr/>
        </p:nvSpPr>
        <p:spPr>
          <a:xfrm>
            <a:off x="431799" y="1614488"/>
            <a:ext cx="8357781" cy="2952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58585A"/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000" kern="1200" dirty="0" smtClean="0">
                <a:solidFill>
                  <a:srgbClr val="58585A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rgbClr val="58585A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 dirty="0" smtClean="0">
                <a:solidFill>
                  <a:srgbClr val="58585A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 dirty="0">
                <a:solidFill>
                  <a:srgbClr val="58585A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1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of GREATEST/LEAST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0" lvl="2" indent="0"/>
            <a:r>
              <a:rPr lang="en-US" sz="1500" dirty="0"/>
              <a:t>GREATEST/LEAST can be aggregated 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2" indent="0"/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37B5C-5219-5BF6-A3B5-F103BCB3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4" y="1138038"/>
            <a:ext cx="8547337" cy="11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53320-F8A6-2611-8D75-75A657BE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" y="2592190"/>
            <a:ext cx="8547337" cy="10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5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493" dirty="0"/>
              <a:t>What Next?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 new code using GREATEST and LEAST, when SQL Server 2022 is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These are ANSI standard functions and can be used in other SQL variants, such as Postgres, MySQL, and many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Refactor old code to be faster and easier to 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Don’t have 2022?  Flag/document old code for future refactoring.</a:t>
            </a:r>
          </a:p>
        </p:txBody>
      </p:sp>
    </p:spTree>
    <p:extLst>
      <p:ext uri="{BB962C8B-B14F-4D97-AF65-F5344CB8AC3E}">
        <p14:creationId xmlns:p14="http://schemas.microsoft.com/office/powerpoint/2010/main" val="99914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493" dirty="0"/>
              <a:t>Conclusion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GREATEST and LEAST provide a clean way to get the largest or smallest value from a set of columns.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be aggregated further,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better than many of the old/verbose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Available in SQL Server 2022+</a:t>
            </a:r>
          </a:p>
        </p:txBody>
      </p:sp>
    </p:spTree>
    <p:extLst>
      <p:ext uri="{BB962C8B-B14F-4D97-AF65-F5344CB8AC3E}">
        <p14:creationId xmlns:p14="http://schemas.microsoft.com/office/powerpoint/2010/main" val="216864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FE4AF-B348-5DEE-C10F-85D8705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03" y="205979"/>
            <a:ext cx="8252828" cy="857250"/>
          </a:xfrm>
        </p:spPr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FA2969-999F-DDD3-C35F-3E279E43B35C}"/>
              </a:ext>
            </a:extLst>
          </p:cNvPr>
          <p:cNvSpPr txBox="1">
            <a:spLocks/>
          </p:cNvSpPr>
          <p:nvPr/>
        </p:nvSpPr>
        <p:spPr>
          <a:xfrm>
            <a:off x="2275338" y="2247714"/>
            <a:ext cx="4587370" cy="4149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>
                <a:solidFill>
                  <a:srgbClr val="C00000"/>
                </a:solidFill>
              </a:rPr>
              <a:t>Edward Pollack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5ACAAD6-4E50-617D-6F1C-85EAA41388E2}"/>
              </a:ext>
            </a:extLst>
          </p:cNvPr>
          <p:cNvSpPr txBox="1">
            <a:spLocks/>
          </p:cNvSpPr>
          <p:nvPr/>
        </p:nvSpPr>
        <p:spPr>
          <a:xfrm>
            <a:off x="2275338" y="2676011"/>
            <a:ext cx="4587370" cy="4149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>
                <a:solidFill>
                  <a:srgbClr val="C00000"/>
                </a:solidFill>
              </a:rPr>
              <a:t>@EdwardPollack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3834A94-5551-2FFC-FBC5-30172EB7F237}"/>
              </a:ext>
            </a:extLst>
          </p:cNvPr>
          <p:cNvSpPr txBox="1">
            <a:spLocks/>
          </p:cNvSpPr>
          <p:nvPr/>
        </p:nvSpPr>
        <p:spPr>
          <a:xfrm>
            <a:off x="2275338" y="3104307"/>
            <a:ext cx="4587370" cy="4149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>
                <a:solidFill>
                  <a:srgbClr val="C00000"/>
                </a:solidFill>
              </a:rPr>
              <a:t>ed@edwardpollack.com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96CE46-D081-E08B-7927-3727540391AE}"/>
              </a:ext>
            </a:extLst>
          </p:cNvPr>
          <p:cNvSpPr txBox="1">
            <a:spLocks/>
          </p:cNvSpPr>
          <p:nvPr/>
        </p:nvSpPr>
        <p:spPr>
          <a:xfrm>
            <a:off x="2275338" y="3532604"/>
            <a:ext cx="4587370" cy="4149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 Pollack | LinkedIn</a:t>
            </a:r>
            <a:endParaRPr lang="en-US" sz="19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4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72FA4-1E74-6CC3-0A6E-B288887D5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305642"/>
            <a:ext cx="6743700" cy="66813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sponsors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46AD69-8E34-1AA4-01EA-43F12DC2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" y="1579162"/>
            <a:ext cx="2093297" cy="1763485"/>
          </a:xfrm>
          <a:prstGeom prst="rect">
            <a:avLst/>
          </a:prstGeom>
        </p:spPr>
      </p:pic>
      <p:pic>
        <p:nvPicPr>
          <p:cNvPr id="9" name="Grafik 8" descr="Ein Bild, das Schrift, Grafiken, Grafikdesign, Logo enthält.&#10;&#10;Automatisch generierte Beschreibung">
            <a:extLst>
              <a:ext uri="{FF2B5EF4-FFF2-40B4-BE49-F238E27FC236}">
                <a16:creationId xmlns:a16="http://schemas.microsoft.com/office/drawing/2014/main" id="{9EE51419-A590-2D9D-A2A1-124C200C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235" y="1850298"/>
            <a:ext cx="2230733" cy="1014983"/>
          </a:xfrm>
          <a:prstGeom prst="rect">
            <a:avLst/>
          </a:prstGeom>
        </p:spPr>
      </p:pic>
      <p:pic>
        <p:nvPicPr>
          <p:cNvPr id="11" name="Grafik 10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AE6189DA-EB0D-950E-8B80-8A1CD05D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839" y="1951841"/>
            <a:ext cx="3803904" cy="1014984"/>
          </a:xfrm>
          <a:prstGeom prst="rect">
            <a:avLst/>
          </a:prstGeom>
        </p:spPr>
      </p:pic>
      <p:pic>
        <p:nvPicPr>
          <p:cNvPr id="13" name="Grafik 12" descr="Ein Bild, das Text, Schrift, Grafiken, Design enthält.&#10;&#10;Automatisch generierte Beschreibung">
            <a:extLst>
              <a:ext uri="{FF2B5EF4-FFF2-40B4-BE49-F238E27FC236}">
                <a16:creationId xmlns:a16="http://schemas.microsoft.com/office/drawing/2014/main" id="{B63E349B-A512-5735-47A3-A5492456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970" y="305642"/>
            <a:ext cx="583880" cy="66813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AEB4669-88C2-7A8A-2998-697535849E76}"/>
              </a:ext>
            </a:extLst>
          </p:cNvPr>
          <p:cNvSpPr txBox="1"/>
          <p:nvPr/>
        </p:nvSpPr>
        <p:spPr>
          <a:xfrm>
            <a:off x="406400" y="4012861"/>
            <a:ext cx="8016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err="1"/>
              <a:t>Please</a:t>
            </a:r>
            <a:r>
              <a:rPr lang="de-CH" sz="1500" dirty="0"/>
              <a:t> </a:t>
            </a:r>
            <a:r>
              <a:rPr lang="de-CH" sz="1500" dirty="0" err="1"/>
              <a:t>consider</a:t>
            </a:r>
            <a:r>
              <a:rPr lang="de-CH" sz="1500" dirty="0"/>
              <a:t> </a:t>
            </a:r>
            <a:r>
              <a:rPr lang="de-CH" sz="1500" dirty="0" err="1"/>
              <a:t>to</a:t>
            </a:r>
            <a:r>
              <a:rPr lang="de-CH" sz="1500" dirty="0"/>
              <a:t> </a:t>
            </a:r>
            <a:r>
              <a:rPr lang="de-CH" sz="1500" dirty="0" err="1"/>
              <a:t>vist</a:t>
            </a:r>
            <a:r>
              <a:rPr lang="de-CH" sz="1500" dirty="0"/>
              <a:t> </a:t>
            </a:r>
            <a:r>
              <a:rPr lang="de-CH" sz="1500" dirty="0" err="1"/>
              <a:t>their</a:t>
            </a:r>
            <a:r>
              <a:rPr lang="de-CH" sz="1500" dirty="0"/>
              <a:t> </a:t>
            </a:r>
            <a:r>
              <a:rPr lang="de-CH" sz="1500" dirty="0" err="1"/>
              <a:t>websites</a:t>
            </a:r>
            <a:r>
              <a:rPr lang="de-CH" sz="1500" dirty="0"/>
              <a:t>, </a:t>
            </a:r>
            <a:r>
              <a:rPr lang="de-CH" sz="1500" dirty="0" err="1"/>
              <a:t>as</a:t>
            </a:r>
            <a:r>
              <a:rPr lang="de-CH" sz="1500" dirty="0"/>
              <a:t> </a:t>
            </a:r>
            <a:r>
              <a:rPr lang="de-CH" sz="1500" dirty="0" err="1"/>
              <a:t>we</a:t>
            </a:r>
            <a:r>
              <a:rPr lang="de-CH" sz="1500" dirty="0"/>
              <a:t> </a:t>
            </a:r>
            <a:r>
              <a:rPr lang="de-CH" sz="1500" dirty="0" err="1"/>
              <a:t>are</a:t>
            </a:r>
            <a:r>
              <a:rPr lang="de-CH" sz="1500" dirty="0"/>
              <a:t> </a:t>
            </a:r>
            <a:r>
              <a:rPr lang="de-CH" sz="1500" dirty="0" err="1"/>
              <a:t>able</a:t>
            </a:r>
            <a:r>
              <a:rPr lang="de-CH" sz="1500" dirty="0"/>
              <a:t> </a:t>
            </a:r>
            <a:r>
              <a:rPr lang="de-CH" sz="1500" dirty="0" err="1"/>
              <a:t>to</a:t>
            </a:r>
            <a:r>
              <a:rPr lang="de-CH" sz="1500" dirty="0"/>
              <a:t> </a:t>
            </a:r>
            <a:r>
              <a:rPr lang="de-CH" sz="1500" dirty="0" err="1"/>
              <a:t>finance</a:t>
            </a:r>
            <a:r>
              <a:rPr lang="de-CH" sz="1500" dirty="0"/>
              <a:t> </a:t>
            </a:r>
            <a:r>
              <a:rPr lang="de-CH" sz="1500" dirty="0" err="1"/>
              <a:t>the</a:t>
            </a:r>
            <a:r>
              <a:rPr lang="de-CH" sz="1500" dirty="0"/>
              <a:t> </a:t>
            </a:r>
            <a:r>
              <a:rPr lang="de-CH" sz="1500" dirty="0" err="1"/>
              <a:t>costs</a:t>
            </a:r>
            <a:r>
              <a:rPr lang="de-CH" sz="1500" dirty="0"/>
              <a:t> </a:t>
            </a:r>
            <a:r>
              <a:rPr lang="de-CH" sz="1500" dirty="0" err="1"/>
              <a:t>thanks</a:t>
            </a:r>
            <a:r>
              <a:rPr lang="de-CH" sz="1500" dirty="0"/>
              <a:t> </a:t>
            </a:r>
            <a:r>
              <a:rPr lang="de-CH" sz="1500" dirty="0" err="1"/>
              <a:t>to</a:t>
            </a:r>
            <a:r>
              <a:rPr lang="de-CH" sz="1500" dirty="0"/>
              <a:t> </a:t>
            </a:r>
            <a:r>
              <a:rPr lang="de-CH" sz="1500" dirty="0" err="1"/>
              <a:t>them</a:t>
            </a:r>
            <a:r>
              <a:rPr lang="de-CH" sz="1500" dirty="0"/>
              <a:t>. </a:t>
            </a:r>
          </a:p>
          <a:p>
            <a:r>
              <a:rPr lang="de-CH" sz="1500" dirty="0"/>
              <a:t>DATA BASH </a:t>
            </a:r>
            <a:r>
              <a:rPr lang="de-CH" sz="1500" dirty="0" err="1"/>
              <a:t>is</a:t>
            </a:r>
            <a:r>
              <a:rPr lang="de-CH" sz="1500" dirty="0"/>
              <a:t> a non </a:t>
            </a:r>
            <a:r>
              <a:rPr lang="de-CH" sz="1500" dirty="0" err="1"/>
              <a:t>profit</a:t>
            </a:r>
            <a:r>
              <a:rPr lang="de-CH" sz="1500" dirty="0"/>
              <a:t> </a:t>
            </a:r>
            <a:r>
              <a:rPr lang="de-CH" sz="1500" dirty="0" err="1"/>
              <a:t>event</a:t>
            </a:r>
            <a:r>
              <a:rPr lang="de-CH" sz="1500" dirty="0"/>
              <a:t> </a:t>
            </a:r>
            <a:r>
              <a:rPr lang="de-CH" sz="1500" dirty="0" err="1"/>
              <a:t>with</a:t>
            </a:r>
            <a:r>
              <a:rPr lang="de-CH" sz="1500" dirty="0"/>
              <a:t> an non </a:t>
            </a:r>
            <a:r>
              <a:rPr lang="de-CH" sz="1500" dirty="0" err="1"/>
              <a:t>profit</a:t>
            </a:r>
            <a:r>
              <a:rPr lang="de-CH" sz="1500" dirty="0"/>
              <a:t> </a:t>
            </a:r>
            <a:r>
              <a:rPr lang="de-CH" sz="1500" dirty="0" err="1"/>
              <a:t>organization</a:t>
            </a:r>
            <a:r>
              <a:rPr lang="de-CH" sz="1500" dirty="0"/>
              <a:t> </a:t>
            </a:r>
            <a:r>
              <a:rPr lang="de-CH" sz="1500" dirty="0" err="1"/>
              <a:t>behind</a:t>
            </a:r>
            <a:r>
              <a:rPr lang="de-CH" sz="1500" dirty="0"/>
              <a:t> </a:t>
            </a:r>
            <a:r>
              <a:rPr lang="de-CH" sz="1500" dirty="0" err="1"/>
              <a:t>it</a:t>
            </a:r>
            <a:r>
              <a:rPr lang="de-CH" sz="1500" dirty="0"/>
              <a:t>, and </a:t>
            </a:r>
            <a:r>
              <a:rPr lang="de-CH" sz="1500" dirty="0" err="1"/>
              <a:t>without</a:t>
            </a:r>
            <a:r>
              <a:rPr lang="de-CH" sz="1500" dirty="0"/>
              <a:t> </a:t>
            </a:r>
            <a:r>
              <a:rPr lang="de-CH" sz="1500" dirty="0" err="1"/>
              <a:t>our</a:t>
            </a:r>
            <a:r>
              <a:rPr lang="de-CH" sz="1500" dirty="0"/>
              <a:t> </a:t>
            </a:r>
            <a:r>
              <a:rPr lang="de-CH" sz="1500" dirty="0" err="1"/>
              <a:t>sponsors</a:t>
            </a:r>
            <a:r>
              <a:rPr lang="de-CH" sz="1500" dirty="0"/>
              <a:t>, </a:t>
            </a:r>
          </a:p>
          <a:p>
            <a:r>
              <a:rPr lang="de-CH" sz="1500" dirty="0" err="1"/>
              <a:t>we</a:t>
            </a:r>
            <a:r>
              <a:rPr lang="de-CH" sz="1500" dirty="0"/>
              <a:t> </a:t>
            </a:r>
            <a:r>
              <a:rPr lang="de-CH" sz="1500" dirty="0" err="1"/>
              <a:t>would</a:t>
            </a:r>
            <a:r>
              <a:rPr lang="de-CH" sz="1500" dirty="0"/>
              <a:t> not </a:t>
            </a:r>
            <a:r>
              <a:rPr lang="de-CH" sz="1500" dirty="0" err="1"/>
              <a:t>be</a:t>
            </a:r>
            <a:r>
              <a:rPr lang="de-CH" sz="1500" dirty="0"/>
              <a:t> </a:t>
            </a:r>
            <a:r>
              <a:rPr lang="de-CH" sz="1500" dirty="0" err="1"/>
              <a:t>able</a:t>
            </a:r>
            <a:r>
              <a:rPr lang="de-CH" sz="1500" dirty="0"/>
              <a:t> </a:t>
            </a:r>
            <a:r>
              <a:rPr lang="de-CH" sz="1500" dirty="0" err="1"/>
              <a:t>to</a:t>
            </a:r>
            <a:r>
              <a:rPr lang="de-CH" sz="1500" dirty="0"/>
              <a:t> </a:t>
            </a:r>
            <a:r>
              <a:rPr lang="de-CH" sz="1500" dirty="0" err="1"/>
              <a:t>finance</a:t>
            </a:r>
            <a:r>
              <a:rPr lang="de-CH" sz="1500" dirty="0"/>
              <a:t> </a:t>
            </a:r>
            <a:r>
              <a:rPr lang="de-CH" sz="1500" dirty="0" err="1"/>
              <a:t>the</a:t>
            </a:r>
            <a:r>
              <a:rPr lang="de-CH" sz="1500" dirty="0"/>
              <a:t> </a:t>
            </a:r>
            <a:r>
              <a:rPr lang="de-CH" sz="1500" dirty="0" err="1"/>
              <a:t>event</a:t>
            </a:r>
            <a:r>
              <a:rPr lang="de-CH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729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43" y="-12101"/>
            <a:ext cx="7712651" cy="585661"/>
          </a:xfrm>
        </p:spPr>
        <p:txBody>
          <a:bodyPr/>
          <a:lstStyle/>
          <a:p>
            <a:r>
              <a:rPr lang="en-US" dirty="0"/>
              <a:t>Ed Pollack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942" y="519554"/>
            <a:ext cx="8224118" cy="3751008"/>
          </a:xfrm>
        </p:spPr>
        <p:txBody>
          <a:bodyPr>
            <a:normAutofit fontScale="92500" lnSpcReduction="20000"/>
          </a:bodyPr>
          <a:lstStyle/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Microsoft Data Platform MVP</a:t>
            </a: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author of:</a:t>
            </a: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Dynamic SQL: Applications, Performance, and Security, 2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nd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Analytics Optimization with Columnstore Indexes in SQL Server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Expert T-SQL Functions in SQL Server, 3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rd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Expert Performance Indexing in SQL Server, 4</a:t>
            </a:r>
            <a:r>
              <a:rPr lang="en-US" baseline="30000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th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 Edition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Author on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SQLServerCentral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hlinkClick r:id="rId7"/>
              </a:rPr>
              <a:t>SQLShack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8"/>
              </a:rPr>
              <a:t>Simple Talk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57154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Organizes:</a:t>
            </a: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9"/>
              </a:rPr>
              <a:t>SQL Saturday New York City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10"/>
              </a:rPr>
              <a:t>Future Data Driven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00026" lvl="1" indent="-257154"/>
            <a:r>
              <a:rPr lang="en-US" dirty="0">
                <a:latin typeface="Arial" panose="020B0604020202020204" pitchFamily="34" charset="0"/>
                <a:hlinkClick r:id="rId11"/>
              </a:rPr>
              <a:t>Capital Area SQL Server User Group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54" indent="-257154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Speaker at many data events</a:t>
            </a:r>
          </a:p>
          <a:p>
            <a:pPr marL="257154" indent="-257154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Find me on: </a:t>
            </a:r>
            <a:r>
              <a:rPr lang="en-IN" sz="1575" dirty="0">
                <a:latin typeface="Arial" panose="020B0604020202020204" pitchFamily="34" charset="0"/>
                <a:hlinkClick r:id="rId12"/>
              </a:rPr>
              <a:t>LinkedIn</a:t>
            </a:r>
            <a:endParaRPr lang="en-IN" sz="1575" i="1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A8EF-B183-4015-BB48-2C07A22F56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80" y="3102348"/>
            <a:ext cx="1539147" cy="2052196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D3F7A6C4-8D67-22BC-72B0-492FB7CFB8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806" y="3441773"/>
            <a:ext cx="1714474" cy="1714474"/>
          </a:xfrm>
          <a:prstGeom prst="rect">
            <a:avLst/>
          </a:prstGeom>
        </p:spPr>
      </p:pic>
      <p:pic>
        <p:nvPicPr>
          <p:cNvPr id="6" name="Picture 5">
            <a:hlinkClick r:id="rId8"/>
            <a:extLst>
              <a:ext uri="{FF2B5EF4-FFF2-40B4-BE49-F238E27FC236}">
                <a16:creationId xmlns:a16="http://schemas.microsoft.com/office/drawing/2014/main" id="{C0150A70-4960-1467-2BCE-63525BFB5D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7034" y="4193358"/>
            <a:ext cx="1809723" cy="950104"/>
          </a:xfrm>
          <a:prstGeom prst="rect">
            <a:avLst/>
          </a:prstGeom>
        </p:spPr>
      </p:pic>
      <p:pic>
        <p:nvPicPr>
          <p:cNvPr id="9" name="Picture 8" descr="A blue and white sign&#10;&#10;Description automatically generated with low confidence">
            <a:hlinkClick r:id="rId17"/>
            <a:extLst>
              <a:ext uri="{FF2B5EF4-FFF2-40B4-BE49-F238E27FC236}">
                <a16:creationId xmlns:a16="http://schemas.microsoft.com/office/drawing/2014/main" id="{1EA7EEA1-2A6F-B598-BAAE-DC313E479F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68" y="3524068"/>
            <a:ext cx="1040114" cy="1632179"/>
          </a:xfrm>
          <a:prstGeom prst="rect">
            <a:avLst/>
          </a:prstGeom>
        </p:spPr>
      </p:pic>
      <p:pic>
        <p:nvPicPr>
          <p:cNvPr id="10" name="Picture 9" descr="A grey and orange logo&#10;&#10;Description automatically generated with low confidence">
            <a:hlinkClick r:id="rId19"/>
            <a:extLst>
              <a:ext uri="{FF2B5EF4-FFF2-40B4-BE49-F238E27FC236}">
                <a16:creationId xmlns:a16="http://schemas.microsoft.com/office/drawing/2014/main" id="{23D99231-E9AF-62EA-4A9E-A65939B344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45" y="4538353"/>
            <a:ext cx="1466566" cy="611501"/>
          </a:xfrm>
          <a:prstGeom prst="rect">
            <a:avLst/>
          </a:prstGeom>
        </p:spPr>
      </p:pic>
      <p:pic>
        <p:nvPicPr>
          <p:cNvPr id="11" name="Picture 10">
            <a:hlinkClick r:id="rId21"/>
            <a:extLst>
              <a:ext uri="{FF2B5EF4-FFF2-40B4-BE49-F238E27FC236}">
                <a16:creationId xmlns:a16="http://schemas.microsoft.com/office/drawing/2014/main" id="{CE1D1CE2-6B81-A465-0427-26DEE99175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571" y="4126459"/>
            <a:ext cx="2733184" cy="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are GREATEST and LEAST?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did our old, hacky code look like?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does our new, shiny code look like?</a:t>
            </a:r>
          </a:p>
          <a:p>
            <a:pPr marL="342900" lvl="0" indent="-342900">
              <a:spcBef>
                <a:spcPts val="0"/>
              </a:spcBef>
              <a:buClr>
                <a:srgbClr val="0090D2"/>
              </a:buCl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Rejoice!</a:t>
            </a:r>
          </a:p>
        </p:txBody>
      </p:sp>
    </p:spTree>
    <p:extLst>
      <p:ext uri="{BB962C8B-B14F-4D97-AF65-F5344CB8AC3E}">
        <p14:creationId xmlns:p14="http://schemas.microsoft.com/office/powerpoint/2010/main" val="247442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1614488"/>
            <a:ext cx="8357781" cy="2952334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Provides the smallest and largest values per row across any number* of columns.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Is *NOT* an aggregate function (like SUM, MIN, AVG, etc..).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Introduced in SQL Server 2022.  No compatibility level requirement.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Replaces messy, hard-to-read code with something much better.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2" indent="0"/>
            <a:r>
              <a:rPr lang="en-US" sz="1500" i="1" dirty="0"/>
              <a:t>*Up to 254, in case you were wondering</a:t>
            </a:r>
          </a:p>
        </p:txBody>
      </p:sp>
    </p:spTree>
    <p:extLst>
      <p:ext uri="{BB962C8B-B14F-4D97-AF65-F5344CB8AC3E}">
        <p14:creationId xmlns:p14="http://schemas.microsoft.com/office/powerpoint/2010/main" val="20797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Code Used to Look Like (1)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0" lvl="2" indent="0"/>
            <a:r>
              <a:rPr lang="en-US" sz="1500" dirty="0"/>
              <a:t>CASE statement evaluates each column value versus the rest, one-at-a-time: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F1DB9-A1BF-0824-1DBF-39D24A4A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38108"/>
            <a:ext cx="6085418" cy="37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Code Used to Look Like (2)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0" lvl="2" indent="0"/>
            <a:r>
              <a:rPr lang="en-US" sz="1500" dirty="0"/>
              <a:t>Select the MAX value from a UNION of values to compare: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3262A-F278-02C1-690F-682E5E95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81" y="1226255"/>
            <a:ext cx="8502650" cy="20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Code Used to Look Like (3)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0" lvl="2" indent="0"/>
            <a:r>
              <a:rPr lang="en-US" sz="1500" dirty="0"/>
              <a:t>Maximize confusion with UNPIVOT: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C2FFE-3734-011F-CE01-5B73939F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4" y="1096718"/>
            <a:ext cx="6540314" cy="40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Code Can Look Like Now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31799" y="819150"/>
            <a:ext cx="8357781" cy="3747672"/>
          </a:xfrm>
        </p:spPr>
        <p:txBody>
          <a:bodyPr/>
          <a:lstStyle/>
          <a:p>
            <a:pPr marL="0" lvl="2" indent="0"/>
            <a:r>
              <a:rPr lang="en-US" sz="1500" dirty="0"/>
              <a:t>GREATEST:</a:t>
            </a:r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endParaRPr lang="en-US" sz="1500" dirty="0"/>
          </a:p>
          <a:p>
            <a:pPr marL="0" lvl="2" indent="0"/>
            <a:r>
              <a:rPr lang="en-US" sz="1500" dirty="0"/>
              <a:t>LEAST: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1E2D5-5A20-692F-CBA3-1937426D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113561"/>
            <a:ext cx="8540750" cy="167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CC40C-2C45-9A38-73A7-DA7842F5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" y="3038784"/>
            <a:ext cx="8539183" cy="16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SS 2013_SpeakerTemplate_16x9">
  <a:themeElements>
    <a:clrScheme name="Custom 3">
      <a:dk1>
        <a:srgbClr val="58585A"/>
      </a:dk1>
      <a:lt1>
        <a:srgbClr val="FFFFFF"/>
      </a:lt1>
      <a:dk2>
        <a:srgbClr val="003A78"/>
      </a:dk2>
      <a:lt2>
        <a:srgbClr val="0061B0"/>
      </a:lt2>
      <a:accent1>
        <a:srgbClr val="5FBB46"/>
      </a:accent1>
      <a:accent2>
        <a:srgbClr val="0090D2"/>
      </a:accent2>
      <a:accent3>
        <a:srgbClr val="FFD800"/>
      </a:accent3>
      <a:accent4>
        <a:srgbClr val="B3191E"/>
      </a:accent4>
      <a:accent5>
        <a:srgbClr val="003677"/>
      </a:accent5>
      <a:accent6>
        <a:srgbClr val="939598"/>
      </a:accent6>
      <a:hlink>
        <a:srgbClr val="0084CC"/>
      </a:hlink>
      <a:folHlink>
        <a:srgbClr val="505150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1360</TotalTime>
  <Words>522</Words>
  <Application>Microsoft Office PowerPoint</Application>
  <PresentationFormat>On-screen Show (16:9)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Segoe UI</vt:lpstr>
      <vt:lpstr>PASS 2013_SpeakerTemplate_16x9</vt:lpstr>
      <vt:lpstr>Office Theme</vt:lpstr>
      <vt:lpstr>PowerPoint Presentation</vt:lpstr>
      <vt:lpstr>Our sponsors</vt:lpstr>
      <vt:lpstr>Ed Pollack</vt:lpstr>
      <vt:lpstr>Agenda</vt:lpstr>
      <vt:lpstr>GREATEST and LEAST</vt:lpstr>
      <vt:lpstr>What Our Code Used to Look Like (1)</vt:lpstr>
      <vt:lpstr>What Our Code Used to Look Like (2)</vt:lpstr>
      <vt:lpstr>What Our Code Used to Look Like (3)</vt:lpstr>
      <vt:lpstr>What Our Code Can Look Like Now</vt:lpstr>
      <vt:lpstr>Keeping it Simple!</vt:lpstr>
      <vt:lpstr>Aggregation of GREATEST/LEAST</vt:lpstr>
      <vt:lpstr>What Next?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 </cp:lastModifiedBy>
  <cp:revision>278</cp:revision>
  <dcterms:created xsi:type="dcterms:W3CDTF">2013-07-12T18:23:55Z</dcterms:created>
  <dcterms:modified xsi:type="dcterms:W3CDTF">2023-11-25T12:23:17Z</dcterms:modified>
</cp:coreProperties>
</file>